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5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5" r:id="rId3"/>
    <p:sldMasterId id="2147483657" r:id="rId4"/>
    <p:sldMasterId id="2147483660" r:id="rId5"/>
    <p:sldMasterId id="2147483663" r:id="rId6"/>
  </p:sldMasterIdLst>
  <p:notesMasterIdLst>
    <p:notesMasterId r:id="rId15"/>
  </p:notesMasterIdLst>
  <p:handoutMasterIdLst>
    <p:handoutMasterId r:id="rId16"/>
  </p:handoutMasterIdLst>
  <p:sldIdLst>
    <p:sldId id="272" r:id="rId7"/>
    <p:sldId id="687" r:id="rId8"/>
    <p:sldId id="678" r:id="rId9"/>
    <p:sldId id="679" r:id="rId10"/>
    <p:sldId id="677" r:id="rId11"/>
    <p:sldId id="684" r:id="rId12"/>
    <p:sldId id="685" r:id="rId13"/>
    <p:sldId id="261" r:id="rId14"/>
  </p:sldIdLst>
  <p:sldSz cx="12192000" cy="6858000"/>
  <p:notesSz cx="7104063" cy="10234613"/>
  <p:custDataLst>
    <p:tags r:id="rId17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Tx/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74" userDrawn="1">
          <p15:clr>
            <a:srgbClr val="A4A3A4"/>
          </p15:clr>
        </p15:guide>
        <p15:guide id="2" pos="292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/>
    <p:restoredTop sz="95244"/>
  </p:normalViewPr>
  <p:slideViewPr>
    <p:cSldViewPr snapToGrid="0" showGuides="1">
      <p:cViewPr varScale="1">
        <p:scale>
          <a:sx n="111" d="100"/>
          <a:sy n="111" d="100"/>
        </p:scale>
        <p:origin x="492" y="72"/>
      </p:cViewPr>
      <p:guideLst>
        <p:guide orient="horz" pos="2074"/>
        <p:guide pos="292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defRPr sz="1245" noProof="1"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defRPr sz="1245" noProof="1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45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noProof="1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F76F625-63F9-4A3E-BF8F-C5B910E59946}" type="slidenum">
              <a:rPr kumimoji="0" altLang="en-US" sz="12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3822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43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0263"/>
            <a:ext cx="3078163" cy="5143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7DF5A40-A4B1-4800-8DE6-A3DE9E24BDEE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77730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>
            <a:spLocks noChangeArrowheads="1"/>
          </p:cNvSpPr>
          <p:nvPr/>
        </p:nvSpPr>
        <p:spPr bwMode="auto">
          <a:xfrm>
            <a:off x="4448175" y="63611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C91F3EA-FA84-49C5-96BB-D0C54B8CA000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/>
            </a:lvl1pPr>
          </a:lstStyle>
          <a:p>
            <a:fld id="{3BA75235-B6B2-448C-A0E9-59301B13F70A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二级</a:t>
            </a:r>
          </a:p>
          <a:p>
            <a:pPr lvl="2"/>
            <a:r>
              <a:rPr lang="zh-CN" altLang="en-US" noProof="1"/>
              <a:t>三级</a:t>
            </a:r>
          </a:p>
          <a:p>
            <a:pPr lvl="3"/>
            <a:r>
              <a:rPr lang="zh-CN" altLang="en-US" noProof="1"/>
              <a:t>四级</a:t>
            </a:r>
          </a:p>
          <a:p>
            <a:pPr lvl="4"/>
            <a:r>
              <a:rPr lang="zh-CN" altLang="en-US" noProof="1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0" hangingPunct="0">
              <a:buFontTx/>
              <a:buNone/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BA044DA-DE41-4CF7-A783-6DB370837D01}" type="slidenum">
              <a:rPr lang="zh-CN" altLang="en-US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2F47F4-6F97-4561-ADA2-D15BB279449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4B856FF-2129-480E-A4B5-E50F4E2C6289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编辑母版文本样式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>
          <a:xfrm>
            <a:off x="0" y="0"/>
            <a:ext cx="0" cy="0"/>
          </a:xfrm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/>
          <a:lstStyle>
            <a:lvl1pPr>
              <a:defRPr smtClean="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5FAEB42-A73F-4F10-83F1-DBCF26DCCCCD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 eaLnBrk="1" hangingPunct="1"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1F4158C-EE30-490B-AE03-7CDEF377AE6B}" type="slidenum">
              <a: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0" y="6432550"/>
            <a:ext cx="12192000" cy="414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3076" name="图片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3078" name="图片 12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079" name="Picture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3398838" y="1452563"/>
            <a:ext cx="5181600" cy="2870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80" name="矩形 11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2" descr="渐变红条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9050" y="681038"/>
            <a:ext cx="8258175" cy="76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099" name="图片 3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701213" y="6226175"/>
            <a:ext cx="2325687" cy="631825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文本框 4"/>
          <p:cNvSpPr txBox="1">
            <a:spLocks noChangeArrowheads="1"/>
          </p:cNvSpPr>
          <p:nvPr/>
        </p:nvSpPr>
        <p:spPr bwMode="auto">
          <a:xfrm>
            <a:off x="2330450" y="6029325"/>
            <a:ext cx="4616450" cy="2778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版权所有：北京市医药集中采购服务中心</a:t>
            </a:r>
            <a:r>
              <a:rPr kumimoji="1" lang="en-US" altLang="zh-CN" sz="12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  ©2018 All rights reserved</a:t>
            </a:r>
            <a:endParaRPr kumimoji="1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  <p:sp>
        <p:nvSpPr>
          <p:cNvPr id="5123" name="文本框 5"/>
          <p:cNvSpPr txBox="1">
            <a:spLocks noChangeArrowheads="1"/>
          </p:cNvSpPr>
          <p:nvPr/>
        </p:nvSpPr>
        <p:spPr bwMode="auto">
          <a:xfrm>
            <a:off x="2782888" y="6361113"/>
            <a:ext cx="3732213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技术支持：北京医讯达科技有限公司 </a:t>
            </a:r>
          </a:p>
        </p:txBody>
      </p:sp>
      <p:pic>
        <p:nvPicPr>
          <p:cNvPr id="5124" name="图片 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5875338"/>
            <a:ext cx="12192000" cy="9715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6" name="文本框 10"/>
          <p:cNvSpPr txBox="1">
            <a:spLocks noChangeArrowheads="1"/>
          </p:cNvSpPr>
          <p:nvPr/>
        </p:nvSpPr>
        <p:spPr bwMode="auto">
          <a:xfrm>
            <a:off x="4487863" y="6513513"/>
            <a:ext cx="3733800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技术支持：南京易联阳光信息技术股份有限公司</a:t>
            </a:r>
          </a:p>
        </p:txBody>
      </p:sp>
      <p:pic>
        <p:nvPicPr>
          <p:cNvPr id="2" name="图片 12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11334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7" name="矩形 8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图片 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文本框 6"/>
          <p:cNvSpPr txBox="1">
            <a:spLocks noChangeArrowheads="1"/>
          </p:cNvSpPr>
          <p:nvPr/>
        </p:nvSpPr>
        <p:spPr bwMode="auto">
          <a:xfrm>
            <a:off x="4146550" y="6154738"/>
            <a:ext cx="4616450" cy="2778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chemeClr val="bg1"/>
                </a:solidFill>
                <a:sym typeface="+mn-ea"/>
              </a:rPr>
              <a:t>版权所有：北京市医药集中采购服务中心</a:t>
            </a:r>
            <a:r>
              <a:rPr kumimoji="1" lang="en-US" altLang="zh-CN" sz="1200" dirty="0">
                <a:solidFill>
                  <a:schemeClr val="bg1"/>
                </a:solidFill>
                <a:sym typeface="+mn-ea"/>
              </a:rPr>
              <a:t>  ©2018 All rights reserved</a:t>
            </a:r>
            <a:endParaRPr kumimoji="1" lang="zh-CN" altLang="en-US" sz="1200">
              <a:solidFill>
                <a:schemeClr val="bg1"/>
              </a:solidFill>
              <a:sym typeface="+mn-ea"/>
            </a:endParaRPr>
          </a:p>
        </p:txBody>
      </p:sp>
      <p:sp>
        <p:nvSpPr>
          <p:cNvPr id="2053" name="文本框 7"/>
          <p:cNvSpPr txBox="1">
            <a:spLocks noChangeArrowheads="1"/>
          </p:cNvSpPr>
          <p:nvPr/>
        </p:nvSpPr>
        <p:spPr bwMode="auto">
          <a:xfrm>
            <a:off x="4598988" y="6486525"/>
            <a:ext cx="3732212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kumimoji="1" lang="zh-CN" altLang="en-US" sz="1200">
                <a:solidFill>
                  <a:srgbClr val="FFFFFF"/>
                </a:solidFill>
                <a:sym typeface="+mn-ea"/>
              </a:rPr>
              <a:t>技术支持：北京医讯达科技有限公司 </a:t>
            </a:r>
          </a:p>
        </p:txBody>
      </p:sp>
      <p:pic>
        <p:nvPicPr>
          <p:cNvPr id="2" name="图片 1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32550"/>
            <a:ext cx="12192000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矩形 6"/>
          <p:cNvSpPr>
            <a:spLocks noChangeArrowheads="1"/>
          </p:cNvSpPr>
          <p:nvPr/>
        </p:nvSpPr>
        <p:spPr bwMode="auto">
          <a:xfrm>
            <a:off x="8416925" y="101600"/>
            <a:ext cx="3416300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r>
              <a:rPr lang="zh-CN" altLang="en-US" b="1">
                <a:solidFill>
                  <a:schemeClr val="bg1"/>
                </a:solidFill>
                <a:sym typeface="+mn-ea"/>
              </a:rPr>
              <a:t>药品和医用耗材招采管理子系统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文本框 22"/>
          <p:cNvSpPr txBox="1"/>
          <p:nvPr/>
        </p:nvSpPr>
        <p:spPr>
          <a:xfrm>
            <a:off x="1355725" y="2047875"/>
            <a:ext cx="9775825" cy="2123658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北京市药品和医用耗材招采管理子系统</a:t>
            </a:r>
            <a:endParaRPr lang="en-US" altLang="zh-CN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44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采购</a:t>
            </a:r>
            <a:r>
              <a:rPr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需求量填报操作说明</a:t>
            </a:r>
            <a:endParaRPr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1"/>
          <p:cNvSpPr txBox="1">
            <a:spLocks noChangeArrowheads="1"/>
          </p:cNvSpPr>
          <p:nvPr/>
        </p:nvSpPr>
        <p:spPr bwMode="auto">
          <a:xfrm>
            <a:off x="2022475" y="4108450"/>
            <a:ext cx="82534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 typeface="Arial" panose="020B0604020202020204" pitchFamily="34" charset="0"/>
              <a:buNone/>
            </a:pPr>
            <a:r>
              <a:rPr lang="zh-CN" altLang="en-US" sz="2400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医疗机构用户</a:t>
            </a:r>
            <a:endParaRPr lang="zh-CN" altLang="en-US" sz="24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840740"/>
            <a:ext cx="12063095" cy="5484495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  <p:sp>
        <p:nvSpPr>
          <p:cNvPr id="16" name="矩形: 圆角 5"/>
          <p:cNvSpPr/>
          <p:nvPr/>
        </p:nvSpPr>
        <p:spPr>
          <a:xfrm>
            <a:off x="1691640" y="3299460"/>
            <a:ext cx="10102850" cy="40005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圆角矩形标注 3"/>
          <p:cNvSpPr>
            <a:spLocks noChangeArrowheads="1"/>
          </p:cNvSpPr>
          <p:nvPr/>
        </p:nvSpPr>
        <p:spPr bwMode="auto">
          <a:xfrm>
            <a:off x="7486015" y="4215765"/>
            <a:ext cx="3348990" cy="800735"/>
          </a:xfrm>
          <a:prstGeom prst="wedgeRoundRectCallout">
            <a:avLst>
              <a:gd name="adj1" fmla="val 74800"/>
              <a:gd name="adj2" fmla="val -115344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2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“</a:t>
            </a:r>
            <a:r>
              <a:rPr lang="zh-CN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吻合器项目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”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操作列的【详情】进入需求量填报页面</a:t>
            </a:r>
          </a:p>
        </p:txBody>
      </p:sp>
      <p:sp>
        <p:nvSpPr>
          <p:cNvPr id="7" name="矩形: 圆角 5"/>
          <p:cNvSpPr/>
          <p:nvPr/>
        </p:nvSpPr>
        <p:spPr>
          <a:xfrm>
            <a:off x="91981" y="2218759"/>
            <a:ext cx="1053888" cy="21778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圆角矩形标注 8"/>
          <p:cNvSpPr>
            <a:spLocks noChangeArrowheads="1"/>
          </p:cNvSpPr>
          <p:nvPr/>
        </p:nvSpPr>
        <p:spPr bwMode="auto">
          <a:xfrm>
            <a:off x="906266" y="1222015"/>
            <a:ext cx="1714250" cy="747811"/>
          </a:xfrm>
          <a:prstGeom prst="wedgeRoundRectCallout">
            <a:avLst>
              <a:gd name="adj1" fmla="val -61516"/>
              <a:gd name="adj2" fmla="val 7794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1.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点击</a:t>
            </a:r>
            <a:r>
              <a:rPr kumimoji="0" lang="en-US" altLang="zh-CN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  <a:sym typeface="+mn-ea"/>
              </a:rPr>
              <a:t>【</a:t>
            </a:r>
            <a:r>
              <a:rPr kumimoji="0" lang="zh-CN" altLang="en-US" sz="1400" b="1" i="0" u="none" strike="noStrike" kern="0" cap="none" spc="0" normalizeH="0" baseline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带量采购项目列表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endParaRPr kumimoji="0" lang="zh-CN" altLang="en-US" sz="1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 pitchFamily="34" charset="0"/>
              <a:ea typeface="宋体" panose="02010600030101010101" pitchFamily="2" charset="-122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635" y="913130"/>
            <a:ext cx="12078335" cy="551688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  <p:sp>
        <p:nvSpPr>
          <p:cNvPr id="9" name="矩形: 圆角 5"/>
          <p:cNvSpPr/>
          <p:nvPr/>
        </p:nvSpPr>
        <p:spPr>
          <a:xfrm>
            <a:off x="10901045" y="3608070"/>
            <a:ext cx="436880" cy="2463165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8181806" y="4557413"/>
            <a:ext cx="2468185" cy="1128381"/>
          </a:xfrm>
          <a:prstGeom prst="wedgeRoundRectCallout">
            <a:avLst>
              <a:gd name="adj1" fmla="val 61148"/>
              <a:gd name="adj2" fmla="val -8323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产品详情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按钮，可以查看该企业此条目下所有产品（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27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编码）信息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及参考价格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。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2" name="矩形: 圆角 5"/>
          <p:cNvSpPr/>
          <p:nvPr/>
        </p:nvSpPr>
        <p:spPr>
          <a:xfrm>
            <a:off x="9812400" y="2870612"/>
            <a:ext cx="1028700" cy="352426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圆角矩形标注 3"/>
          <p:cNvSpPr>
            <a:spLocks noChangeArrowheads="1"/>
          </p:cNvSpPr>
          <p:nvPr/>
        </p:nvSpPr>
        <p:spPr bwMode="auto">
          <a:xfrm>
            <a:off x="5735955" y="2293620"/>
            <a:ext cx="2806065" cy="929640"/>
          </a:xfrm>
          <a:prstGeom prst="wedgeRoundRectCallout">
            <a:avLst>
              <a:gd name="adj1" fmla="val 93786"/>
              <a:gd name="adj2" fmla="val 34950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全量产品信息下载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按钮，可以下载本次吻合器带量项目全部产品（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27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编码）信息及价格。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  <p:bldP spid="13" grpId="0" bldLvl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635" y="701040"/>
            <a:ext cx="12191365" cy="574421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  <p:sp>
        <p:nvSpPr>
          <p:cNvPr id="9" name="矩形: 圆角 5"/>
          <p:cNvSpPr/>
          <p:nvPr/>
        </p:nvSpPr>
        <p:spPr>
          <a:xfrm>
            <a:off x="11434593" y="3428755"/>
            <a:ext cx="337038" cy="246306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圆角矩形标注 3"/>
          <p:cNvSpPr>
            <a:spLocks noChangeArrowheads="1"/>
          </p:cNvSpPr>
          <p:nvPr/>
        </p:nvSpPr>
        <p:spPr bwMode="auto">
          <a:xfrm>
            <a:off x="8303350" y="4096111"/>
            <a:ext cx="2468185" cy="1128381"/>
          </a:xfrm>
          <a:prstGeom prst="wedgeRoundRectCallout">
            <a:avLst>
              <a:gd name="adj1" fmla="val 75674"/>
              <a:gd name="adj2" fmla="val -51495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3.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填报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按钮进入采购需求量信息填报页面。对于已填报的产品点击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填报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可以进行修改填报信息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894080"/>
            <a:ext cx="12192635" cy="5588000"/>
          </a:xfrm>
          <a:prstGeom prst="rect">
            <a:avLst/>
          </a:prstGeom>
        </p:spPr>
      </p:pic>
      <p:sp>
        <p:nvSpPr>
          <p:cNvPr id="6" name="矩形: 圆角 5"/>
          <p:cNvSpPr/>
          <p:nvPr/>
        </p:nvSpPr>
        <p:spPr>
          <a:xfrm>
            <a:off x="5838189" y="2446019"/>
            <a:ext cx="2295525" cy="118745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圆角矩形标注 3"/>
          <p:cNvSpPr>
            <a:spLocks noChangeArrowheads="1"/>
          </p:cNvSpPr>
          <p:nvPr/>
        </p:nvSpPr>
        <p:spPr bwMode="auto">
          <a:xfrm>
            <a:off x="2006600" y="1998980"/>
            <a:ext cx="3023235" cy="1748790"/>
          </a:xfrm>
          <a:prstGeom prst="wedgeRoundRectCallout">
            <a:avLst>
              <a:gd name="adj1" fmla="val 70688"/>
              <a:gd name="adj2" fmla="val 2828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4. 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填写“需求量”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确定</a:t>
            </a:r>
            <a:r>
              <a:rPr lang="en-US" altLang="zh-CN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按钮，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完成采购需求量填报</a:t>
            </a:r>
            <a:r>
              <a:rPr lang="zh-CN" altLang="en-US" sz="1400" b="1" kern="0" dirty="0">
                <a:solidFill>
                  <a:srgbClr val="FF0000"/>
                </a:solidFill>
                <a:latin typeface="Verdana" panose="020B0604030504040204" pitchFamily="34" charset="0"/>
              </a:rPr>
              <a:t>工作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。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 smtClean="0">
                <a:solidFill>
                  <a:schemeClr val="accent1"/>
                </a:solidFill>
                <a:latin typeface="Verdana" panose="020B0604030504040204" pitchFamily="34" charset="0"/>
              </a:rPr>
              <a:t>注意：填报需求量低于历史量的</a:t>
            </a:r>
            <a:r>
              <a:rPr lang="en-US" altLang="zh-CN" sz="1400" b="1" kern="0" dirty="0" smtClean="0">
                <a:solidFill>
                  <a:schemeClr val="accent1"/>
                </a:solidFill>
                <a:latin typeface="Verdana" panose="020B0604030504040204" pitchFamily="34" charset="0"/>
              </a:rPr>
              <a:t>80%</a:t>
            </a:r>
            <a:r>
              <a:rPr lang="zh-CN" altLang="en-US" sz="1400" b="1" kern="0" dirty="0" smtClean="0">
                <a:solidFill>
                  <a:schemeClr val="accent1"/>
                </a:solidFill>
                <a:latin typeface="Verdana" panose="020B0604030504040204" pitchFamily="34" charset="0"/>
              </a:rPr>
              <a:t>或高于</a:t>
            </a:r>
            <a:r>
              <a:rPr lang="en-US" altLang="zh-CN" sz="1400" b="1" kern="0" dirty="0" smtClean="0">
                <a:solidFill>
                  <a:schemeClr val="accent1"/>
                </a:solidFill>
                <a:latin typeface="Verdana" panose="020B0604030504040204" pitchFamily="34" charset="0"/>
              </a:rPr>
              <a:t>120%</a:t>
            </a:r>
            <a:r>
              <a:rPr lang="zh-CN" altLang="en-US" sz="1400" b="1" kern="0" dirty="0" smtClean="0">
                <a:solidFill>
                  <a:schemeClr val="accent1"/>
                </a:solidFill>
                <a:latin typeface="Verdana" panose="020B0604030504040204" pitchFamily="34" charset="0"/>
              </a:rPr>
              <a:t>，需要备注理由。</a:t>
            </a: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-635" y="913130"/>
            <a:ext cx="12078335" cy="5516880"/>
          </a:xfrm>
          <a:prstGeom prst="rect">
            <a:avLst/>
          </a:prstGeom>
        </p:spPr>
      </p:pic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  <p:sp>
        <p:nvSpPr>
          <p:cNvPr id="11" name="矩形: 圆角 5"/>
          <p:cNvSpPr/>
          <p:nvPr/>
        </p:nvSpPr>
        <p:spPr>
          <a:xfrm>
            <a:off x="10868690" y="2853445"/>
            <a:ext cx="579060" cy="378069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8282139" y="1302722"/>
            <a:ext cx="2661101" cy="1128381"/>
          </a:xfrm>
          <a:prstGeom prst="wedgeRoundRectCallout">
            <a:avLst>
              <a:gd name="adj1" fmla="val 50013"/>
              <a:gd name="adj2" fmla="val 8812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5.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确认填报信息无误后，点击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提交预览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  <a:sym typeface="+mn-ea"/>
              </a:rPr>
              <a:t>按钮进入采购需求量填报数据提交页面。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19050" y="790575"/>
            <a:ext cx="12153900" cy="5276850"/>
          </a:xfrm>
          <a:prstGeom prst="rect">
            <a:avLst/>
          </a:prstGeom>
        </p:spPr>
      </p:pic>
      <p:sp>
        <p:nvSpPr>
          <p:cNvPr id="6" name="矩形: 圆角 5"/>
          <p:cNvSpPr/>
          <p:nvPr/>
        </p:nvSpPr>
        <p:spPr>
          <a:xfrm>
            <a:off x="6270625" y="4800601"/>
            <a:ext cx="667238" cy="3556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圆角矩形标注 3"/>
          <p:cNvSpPr>
            <a:spLocks noChangeArrowheads="1"/>
          </p:cNvSpPr>
          <p:nvPr/>
        </p:nvSpPr>
        <p:spPr bwMode="auto">
          <a:xfrm>
            <a:off x="3559186" y="5017477"/>
            <a:ext cx="2468185" cy="773723"/>
          </a:xfrm>
          <a:prstGeom prst="wedgeRoundRectCallout">
            <a:avLst>
              <a:gd name="adj1" fmla="val 59188"/>
              <a:gd name="adj2" fmla="val -65383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6.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下载填报表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按钮，将采购需求量填报表导出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PDF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文件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449263" y="139700"/>
            <a:ext cx="6465887" cy="352425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r>
              <a:rPr lang="zh-CN" altLang="en-US" sz="2800" b="1" dirty="0" smtClean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采购需求量</a:t>
            </a:r>
            <a:r>
              <a:rPr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填报</a:t>
            </a:r>
          </a:p>
        </p:txBody>
      </p:sp>
      <p:sp>
        <p:nvSpPr>
          <p:cNvPr id="11" name="矩形: 圆角 5"/>
          <p:cNvSpPr/>
          <p:nvPr/>
        </p:nvSpPr>
        <p:spPr>
          <a:xfrm>
            <a:off x="6915149" y="4800601"/>
            <a:ext cx="828675" cy="3556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圆角矩形标注 3"/>
          <p:cNvSpPr>
            <a:spLocks noChangeArrowheads="1"/>
          </p:cNvSpPr>
          <p:nvPr/>
        </p:nvSpPr>
        <p:spPr bwMode="auto">
          <a:xfrm>
            <a:off x="4657246" y="3768969"/>
            <a:ext cx="2468185" cy="862563"/>
          </a:xfrm>
          <a:prstGeom prst="wedgeRoundRectCallout">
            <a:avLst>
              <a:gd name="adj1" fmla="val 57407"/>
              <a:gd name="adj2" fmla="val 68708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7.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上传盖章填报表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按钮，将加盖医院公章的采购需求量填报表图片或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pdf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文件上传到平台</a:t>
            </a:r>
            <a:endParaRPr lang="zh-CN" altLang="en-US" sz="1400" b="1" kern="0" dirty="0">
              <a:solidFill>
                <a:srgbClr val="FF0000"/>
              </a:solidFill>
              <a:latin typeface="Verdana" panose="020B0604030504040204" pitchFamily="34" charset="0"/>
              <a:sym typeface="+mn-ea"/>
            </a:endParaRPr>
          </a:p>
        </p:txBody>
      </p:sp>
      <p:sp>
        <p:nvSpPr>
          <p:cNvPr id="13" name="矩形: 圆角 5"/>
          <p:cNvSpPr/>
          <p:nvPr/>
        </p:nvSpPr>
        <p:spPr>
          <a:xfrm>
            <a:off x="7752617" y="4804571"/>
            <a:ext cx="536331" cy="35560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圆角矩形标注 3"/>
          <p:cNvSpPr>
            <a:spLocks noChangeArrowheads="1"/>
          </p:cNvSpPr>
          <p:nvPr/>
        </p:nvSpPr>
        <p:spPr bwMode="auto">
          <a:xfrm>
            <a:off x="8216900" y="3685540"/>
            <a:ext cx="3215640" cy="862330"/>
          </a:xfrm>
          <a:prstGeom prst="wedgeRoundRectCallout">
            <a:avLst>
              <a:gd name="adj1" fmla="val -54092"/>
              <a:gd name="adj2" fmla="val 86036"/>
              <a:gd name="adj3" fmla="val 16667"/>
            </a:avLst>
          </a:prstGeom>
          <a:solidFill>
            <a:srgbClr val="FFFFFF"/>
          </a:solidFill>
          <a:ln w="9525" algn="ctr">
            <a:solidFill>
              <a:srgbClr val="FF0000"/>
            </a:solidFill>
            <a:round/>
          </a:ln>
        </p:spPr>
        <p:txBody>
          <a:bodyPr anchor="ctr"/>
          <a:lstStyle/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8.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点击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【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提交</a:t>
            </a:r>
            <a:r>
              <a:rPr lang="en-US" altLang="zh-CN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】</a:t>
            </a:r>
            <a:r>
              <a:rPr lang="zh-CN" altLang="en-US" sz="1400" b="1" kern="0" dirty="0" smtClean="0">
                <a:solidFill>
                  <a:srgbClr val="FF0000"/>
                </a:solidFill>
                <a:latin typeface="Verdana" panose="020B0604030504040204" pitchFamily="34" charset="0"/>
              </a:rPr>
              <a:t>按钮，完成采购需求量申报工作</a:t>
            </a:r>
          </a:p>
          <a:p>
            <a:pPr eaLnBrk="0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注意</a:t>
            </a:r>
            <a:r>
              <a:rPr lang="en-US" altLang="zh-CN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:</a:t>
            </a:r>
            <a:r>
              <a:rPr lang="zh-CN" altLang="en-US" sz="1400" b="1" kern="0" dirty="0">
                <a:solidFill>
                  <a:schemeClr val="accent1"/>
                </a:solidFill>
                <a:latin typeface="Verdana" panose="020B0604030504040204" pitchFamily="34" charset="0"/>
                <a:sym typeface="+mn-ea"/>
              </a:rPr>
              <a:t>提交后的需求量填报信息不能撤回请谨慎操作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12" grpId="0" bldLvl="0" animBg="1"/>
      <p:bldP spid="14" grpId="0" bldLvl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矩形 1"/>
          <p:cNvSpPr/>
          <p:nvPr/>
        </p:nvSpPr>
        <p:spPr>
          <a:xfrm>
            <a:off x="1106488" y="4679950"/>
            <a:ext cx="10033000" cy="584200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lstStyle/>
          <a:p>
            <a:pPr eaLnBrk="0" hangingPunct="0"/>
            <a:r>
              <a:rPr lang="zh-CN" altLang="en-US" sz="3200" dirty="0">
                <a:solidFill>
                  <a:srgbClr val="FF0000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t>本部分手册内容完毕，请及时关注平台及网站动态信息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736c08e0-ad72-4661-8aa5-d4db1f045ea0"/>
  <p:tag name="COMMONDATA" val="eyJoZGlkIjoiZmE5N2UwM2RmZTk2NzlkMGQ5NWI2YTU1ZjNiMzc5YjU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288</Words>
  <Application>Microsoft Office PowerPoint</Application>
  <PresentationFormat>宽屏</PresentationFormat>
  <Paragraphs>22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6</vt:i4>
      </vt:variant>
      <vt:variant>
        <vt:lpstr>幻灯片标题</vt:lpstr>
      </vt:variant>
      <vt:variant>
        <vt:i4>8</vt:i4>
      </vt:variant>
    </vt:vector>
  </HeadingPairs>
  <TitlesOfParts>
    <vt:vector size="20" baseType="lpstr">
      <vt:lpstr>宋体</vt:lpstr>
      <vt:lpstr>微软雅黑</vt:lpstr>
      <vt:lpstr>Arial</vt:lpstr>
      <vt:lpstr>Calibri</vt:lpstr>
      <vt:lpstr>Calibri Light</vt:lpstr>
      <vt:lpstr>Verdana</vt:lpstr>
      <vt:lpstr>Office 主题</vt:lpstr>
      <vt:lpstr>1_自定义设计方案</vt:lpstr>
      <vt:lpstr>自定义设计方案</vt:lpstr>
      <vt:lpstr>2_自定义设计方案</vt:lpstr>
      <vt:lpstr>3_自定义设计方案</vt:lpstr>
      <vt:lpstr>4_自定义设计方案</vt:lpstr>
      <vt:lpstr>PowerPoint 演示文稿</vt:lpstr>
      <vt:lpstr>采购需求量填报</vt:lpstr>
      <vt:lpstr>采购需求量填报</vt:lpstr>
      <vt:lpstr>采购需求量填报</vt:lpstr>
      <vt:lpstr>采购需求量填报</vt:lpstr>
      <vt:lpstr>采购需求量填报</vt:lpstr>
      <vt:lpstr>采购需求量填报</vt:lpstr>
      <vt:lpstr>PowerPoint 演示文稿</vt:lpstr>
    </vt:vector>
  </TitlesOfParts>
  <Company>www.dadighost.com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YXL</dc:creator>
  <cp:lastModifiedBy>Windows User</cp:lastModifiedBy>
  <cp:revision>755</cp:revision>
  <dcterms:created xsi:type="dcterms:W3CDTF">2017-12-20T16:14:00Z</dcterms:created>
  <dcterms:modified xsi:type="dcterms:W3CDTF">2023-08-08T08:48:03Z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2052-11.1.0.14309</vt:lpwstr>
  </property>
  <property fmtid="{D5CDD505-2E9C-101B-9397-08002B2CF9AE}" pid="3" name="ICV">
    <vt:lpwstr>AAA6932CFD72400D8FA03BAD02760FE2_13</vt:lpwstr>
  </property>
</Properties>
</file>